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8" r:id="rId2"/>
    <p:sldId id="279" r:id="rId3"/>
    <p:sldId id="325" r:id="rId4"/>
    <p:sldId id="326" r:id="rId5"/>
    <p:sldId id="327" r:id="rId6"/>
    <p:sldId id="328" r:id="rId7"/>
    <p:sldId id="330" r:id="rId8"/>
    <p:sldId id="329" r:id="rId9"/>
    <p:sldId id="331" r:id="rId10"/>
    <p:sldId id="332" r:id="rId11"/>
    <p:sldId id="298" r:id="rId12"/>
  </p:sldIdLst>
  <p:sldSz cx="9144000" cy="6858000" type="screen4x3"/>
  <p:notesSz cx="6794500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9F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4660"/>
  </p:normalViewPr>
  <p:slideViewPr>
    <p:cSldViewPr>
      <p:cViewPr>
        <p:scale>
          <a:sx n="110" d="100"/>
          <a:sy n="110" d="100"/>
        </p:scale>
        <p:origin x="-20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2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53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7890" y="0"/>
            <a:ext cx="2945024" cy="4953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7BC08-A8FD-4181-84C4-FF02090CF2D3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09108"/>
            <a:ext cx="2945024" cy="4953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7890" y="9409108"/>
            <a:ext cx="2945024" cy="4953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903D9-C4F1-4E01-AE6B-15FD90F67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07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7EEA3-C0FF-42D8-A678-D4B20C0CC282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4538"/>
            <a:ext cx="4949825" cy="3713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44673-774A-4787-88B2-1525E4C31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29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Insbesondere Werte, soziale</a:t>
            </a:r>
            <a:r>
              <a:rPr lang="de-DE" baseline="0" dirty="0"/>
              <a:t> Kompetenzen n</a:t>
            </a:r>
            <a:r>
              <a:rPr lang="de-DE" dirty="0"/>
              <a:t>atürlich auch an den anderen Schularten!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079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Insbesondere Werte, soziale</a:t>
            </a:r>
            <a:r>
              <a:rPr lang="de-DE" baseline="0" dirty="0"/>
              <a:t> Kompetenzen n</a:t>
            </a:r>
            <a:r>
              <a:rPr lang="de-DE" dirty="0"/>
              <a:t>atürlich auch an den anderen Schularten!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922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Insbesondere Werte, soziale</a:t>
            </a:r>
            <a:r>
              <a:rPr lang="de-DE" baseline="0" dirty="0"/>
              <a:t> Kompetenzen n</a:t>
            </a:r>
            <a:r>
              <a:rPr lang="de-DE" dirty="0"/>
              <a:t>atürlich auch an den anderen Schularten!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130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Insbesondere Werte, soziale</a:t>
            </a:r>
            <a:r>
              <a:rPr lang="de-DE" baseline="0" dirty="0"/>
              <a:t> Kompetenzen n</a:t>
            </a:r>
            <a:r>
              <a:rPr lang="de-DE" dirty="0"/>
              <a:t>atürlich auch an den anderen Schularten!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738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Insbesondere Werte, soziale</a:t>
            </a:r>
            <a:r>
              <a:rPr lang="de-DE" baseline="0" dirty="0"/>
              <a:t> Kompetenzen n</a:t>
            </a:r>
            <a:r>
              <a:rPr lang="de-DE" dirty="0"/>
              <a:t>atürlich auch an den anderen Schularten!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4354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Insbesondere Werte, soziale</a:t>
            </a:r>
            <a:r>
              <a:rPr lang="de-DE" baseline="0" dirty="0"/>
              <a:t> Kompetenzen n</a:t>
            </a:r>
            <a:r>
              <a:rPr lang="de-DE" dirty="0"/>
              <a:t>atürlich auch an den anderen Schularten!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877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Insbesondere Werte, soziale</a:t>
            </a:r>
            <a:r>
              <a:rPr lang="de-DE" baseline="0" dirty="0"/>
              <a:t> Kompetenzen n</a:t>
            </a:r>
            <a:r>
              <a:rPr lang="de-DE" dirty="0"/>
              <a:t>atürlich auch an den anderen Schularten!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534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Insbesondere Werte, soziale</a:t>
            </a:r>
            <a:r>
              <a:rPr lang="de-DE" baseline="0" dirty="0"/>
              <a:t> Kompetenzen n</a:t>
            </a:r>
            <a:r>
              <a:rPr lang="de-DE" dirty="0"/>
              <a:t>atürlich auch an den anderen Schularten!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100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Insbesondere Werte, soziale</a:t>
            </a:r>
            <a:r>
              <a:rPr lang="de-DE" baseline="0" dirty="0"/>
              <a:t> Kompetenzen n</a:t>
            </a:r>
            <a:r>
              <a:rPr lang="de-DE" dirty="0"/>
              <a:t>atürlich auch an den anderen Schularten!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4673-774A-4787-88B2-1525E4C31C9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92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4F4E-248B-4130-B522-EFD79861445A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Staatliches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 Gymnasium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München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/Moosach </a:t>
            </a:r>
            <a:r>
              <a:rPr lang="fr-FR" dirty="0">
                <a:solidFill>
                  <a:srgbClr val="215868"/>
                </a:solidFill>
                <a:ea typeface="Times New Roman"/>
                <a:cs typeface="Calibri"/>
              </a:rPr>
              <a:t>• 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Gerastraße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 6  </a:t>
            </a:r>
            <a:r>
              <a:rPr lang="fr-FR" dirty="0">
                <a:solidFill>
                  <a:srgbClr val="215868"/>
                </a:solidFill>
                <a:ea typeface="Times New Roman"/>
                <a:cs typeface="Calibri"/>
              </a:rPr>
              <a:t>•  80993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Calibri"/>
              </a:rPr>
              <a:t>München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610A-9C63-4E7F-B30A-8AD07530C039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7" name="Titelplatzhalter 1"/>
          <p:cNvSpPr txBox="1">
            <a:spLocks/>
          </p:cNvSpPr>
          <p:nvPr userDrawn="1"/>
        </p:nvSpPr>
        <p:spPr>
          <a:xfrm>
            <a:off x="457200" y="274638"/>
            <a:ext cx="8229600" cy="315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Informationen zum Übertritt an das Gymnasium</a:t>
            </a:r>
          </a:p>
        </p:txBody>
      </p:sp>
    </p:spTree>
    <p:extLst>
      <p:ext uri="{BB962C8B-B14F-4D97-AF65-F5344CB8AC3E}">
        <p14:creationId xmlns:p14="http://schemas.microsoft.com/office/powerpoint/2010/main" val="263809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C291E-7D56-4EB9-8863-01C2AE5FD1F4}" type="datetime1">
              <a:rPr lang="de-DE" smtClean="0"/>
              <a:t>01.12.2021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610A-9C63-4E7F-B30A-8AD07530C039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305105"/>
            <a:ext cx="8229600" cy="315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Informationen zum Übertritt an das Gymnasium</a:t>
            </a:r>
          </a:p>
        </p:txBody>
      </p:sp>
      <p:sp>
        <p:nvSpPr>
          <p:cNvPr id="11" name="Fußzeilenplatzhalter 11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Staatliches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 Gymnasium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München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/Moosach </a:t>
            </a:r>
            <a:r>
              <a:rPr lang="fr-FR" dirty="0">
                <a:solidFill>
                  <a:srgbClr val="215868"/>
                </a:solidFill>
                <a:ea typeface="Times New Roman"/>
                <a:cs typeface="Calibri"/>
              </a:rPr>
              <a:t>• 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Times New Roman"/>
              </a:rPr>
              <a:t>Gerastraße</a:t>
            </a:r>
            <a:r>
              <a:rPr lang="fr-FR" dirty="0">
                <a:solidFill>
                  <a:srgbClr val="215868"/>
                </a:solidFill>
                <a:ea typeface="Times New Roman"/>
                <a:cs typeface="Times New Roman"/>
              </a:rPr>
              <a:t> 6  </a:t>
            </a:r>
            <a:r>
              <a:rPr lang="fr-FR" dirty="0">
                <a:solidFill>
                  <a:srgbClr val="215868"/>
                </a:solidFill>
                <a:ea typeface="Times New Roman"/>
                <a:cs typeface="Calibri"/>
              </a:rPr>
              <a:t>•  80993 </a:t>
            </a:r>
            <a:r>
              <a:rPr lang="fr-FR" dirty="0" err="1">
                <a:solidFill>
                  <a:srgbClr val="215868"/>
                </a:solidFill>
                <a:ea typeface="Times New Roman"/>
                <a:cs typeface="Calibri"/>
              </a:rPr>
              <a:t>München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656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Informationen zum Übertritt an das Gymnasium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889B-6831-4EE6-B5CF-FE65F269F49A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err="1">
                <a:solidFill>
                  <a:srgbClr val="215868"/>
                </a:solidFill>
                <a:ea typeface="Times New Roman"/>
              </a:rPr>
              <a:t>Staatliches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 Gymnasium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München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/Moosach • 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Gerastraße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 6  •  80993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München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E610A-9C63-4E7F-B30A-8AD07530C03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367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Informationen zum Übertritt an das Gymnasium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73F72-3933-4019-93B4-DE3AD51C20F7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40352" y="6356350"/>
            <a:ext cx="101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62E610A-9C63-4E7F-B30A-8AD07530C03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16" t="25219" r="24361" b="21962"/>
          <a:stretch/>
        </p:blipFill>
        <p:spPr>
          <a:xfrm>
            <a:off x="7308304" y="281996"/>
            <a:ext cx="1387011" cy="616450"/>
          </a:xfrm>
          <a:prstGeom prst="rect">
            <a:avLst/>
          </a:prstGeom>
        </p:spPr>
      </p:pic>
      <p:sp>
        <p:nvSpPr>
          <p:cNvPr id="8" name="Fußzeilenplatzhalter 11"/>
          <p:cNvSpPr>
            <a:spLocks noGrp="1"/>
          </p:cNvSpPr>
          <p:nvPr>
            <p:ph type="ftr" sz="quarter" idx="3"/>
          </p:nvPr>
        </p:nvSpPr>
        <p:spPr>
          <a:xfrm>
            <a:off x="1619672" y="6356350"/>
            <a:ext cx="597666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 dirty="0" err="1">
                <a:solidFill>
                  <a:srgbClr val="215868"/>
                </a:solidFill>
                <a:ea typeface="Times New Roman"/>
              </a:rPr>
              <a:t>Staatliches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 Gymnasium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München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/Moosach • 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Gerastraße</a:t>
            </a:r>
            <a:r>
              <a:rPr lang="fr-FR" dirty="0">
                <a:solidFill>
                  <a:srgbClr val="215868"/>
                </a:solidFill>
                <a:ea typeface="Times New Roman"/>
              </a:rPr>
              <a:t> 6  •  80993 </a:t>
            </a:r>
            <a:r>
              <a:rPr lang="fr-FR" dirty="0" err="1">
                <a:solidFill>
                  <a:srgbClr val="215868"/>
                </a:solidFill>
                <a:ea typeface="Times New Roman"/>
              </a:rPr>
              <a:t>München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134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-muenchen.de/profil/wir-ueber-uns/fachbereiche/fachbereich-bildungsberatung/bereich-beratung-schule-beruf-weiterbildung/informationssammlun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k.hammerschneider@muenchen.de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CDE0BD32-9840-4B63-8D66-70841E353E94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1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de-DE" sz="2800" dirty="0"/>
          </a:p>
        </p:txBody>
      </p:sp>
      <p:sp>
        <p:nvSpPr>
          <p:cNvPr id="8" name="Inhaltsplatzhalter 7"/>
          <p:cNvSpPr txBox="1">
            <a:spLocks/>
          </p:cNvSpPr>
          <p:nvPr/>
        </p:nvSpPr>
        <p:spPr>
          <a:xfrm>
            <a:off x="734888" y="2564904"/>
            <a:ext cx="7653536" cy="181895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6600" b="1" dirty="0"/>
              <a:t>Das Gymnasium</a:t>
            </a:r>
          </a:p>
          <a:p>
            <a:pPr marL="0" indent="0" algn="ctr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4800" b="1">
                <a:cs typeface="Arial" panose="020B0604020202020204" pitchFamily="34" charset="0"/>
              </a:rPr>
              <a:t>Informationen zum Übertritt</a:t>
            </a:r>
            <a:endParaRPr lang="de-DE" altLang="de-DE" sz="5400" dirty="0">
              <a:cs typeface="Arial" panose="020B0604020202020204" pitchFamily="34" charset="0"/>
            </a:endParaRPr>
          </a:p>
        </p:txBody>
      </p:sp>
      <p:sp>
        <p:nvSpPr>
          <p:cNvPr id="7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0843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10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Termine und weitere Infos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2000" b="1" dirty="0">
                <a:latin typeface="+mj-lt"/>
                <a:cs typeface="Arial" panose="020B0604020202020204" pitchFamily="34" charset="0"/>
              </a:rPr>
              <a:t>Informationen über einzelne Schulen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Infoabend Gymnasium München/</a:t>
            </a:r>
            <a:r>
              <a:rPr lang="de-DE" altLang="de-DE" sz="2000" dirty="0" err="1">
                <a:latin typeface="+mj-lt"/>
                <a:cs typeface="Arial" panose="020B0604020202020204" pitchFamily="34" charset="0"/>
              </a:rPr>
              <a:t>Moosach</a:t>
            </a:r>
            <a:r>
              <a:rPr lang="de-DE" altLang="de-DE" sz="2000" dirty="0">
                <a:latin typeface="+mj-lt"/>
                <a:cs typeface="Arial" panose="020B0604020202020204" pitchFamily="34" charset="0"/>
              </a:rPr>
              <a:t>: </a:t>
            </a:r>
          </a:p>
          <a:p>
            <a:pPr marL="0" indent="0">
              <a:lnSpc>
                <a:spcPct val="90000"/>
              </a:lnSpc>
              <a:buClr>
                <a:schemeClr val="bg1">
                  <a:lumMod val="65000"/>
                </a:schemeClr>
              </a:buClr>
              <a:buNone/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	15.02., 19 Uhr (Stand </a:t>
            </a:r>
            <a:r>
              <a:rPr lang="de-DE" altLang="de-DE" sz="2000" dirty="0">
                <a:cs typeface="Arial" panose="020B0604020202020204" pitchFamily="34" charset="0"/>
              </a:rPr>
              <a:t>Oktober 2021)</a:t>
            </a:r>
            <a:endParaRPr lang="de-DE" altLang="de-DE" sz="20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über die Homepages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unter </a:t>
            </a:r>
            <a:r>
              <a:rPr lang="de-DE" altLang="de-DE" sz="2000" dirty="0">
                <a:latin typeface="+mj-lt"/>
                <a:cs typeface="Arial" panose="020B0604020202020204" pitchFamily="34" charset="0"/>
                <a:hlinkClick r:id="rId3"/>
              </a:rPr>
              <a:t>https://www.pi-muenchen.de/profil/wir-ueber-uns/fachbereiche/fachbereich-bildungsberatung/bereich-beratung-schule-beruf-weiterbildung/informationssammlung/</a:t>
            </a:r>
            <a:endParaRPr lang="de-DE" altLang="de-DE" sz="20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2000" b="1" dirty="0">
                <a:latin typeface="+mj-lt"/>
                <a:cs typeface="Arial" panose="020B0604020202020204" pitchFamily="34" charset="0"/>
              </a:rPr>
              <a:t>Anmeldung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Haupttermin: Dienstag, 10.05.2022 (Stand Oktober 2021) 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Genaue Zeiten und weitere Informationen zu den Modalitäten finden Sie zu gegebener Zeit auf den Homepages. 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Welche Unterlagen notwendig sind, entnehmen Sie bitte ebenfalls der jeweiligen Homepage.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2000" b="1" dirty="0">
                <a:latin typeface="+mj-lt"/>
                <a:cs typeface="Arial" panose="020B0604020202020204" pitchFamily="34" charset="0"/>
              </a:rPr>
              <a:t>Probeunterricht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17.5./18.5./19.5.2022 (Stand Oktober 2021) </a:t>
            </a:r>
          </a:p>
          <a:p>
            <a:pPr>
              <a:lnSpc>
                <a:spcPct val="90000"/>
              </a:lnSpc>
              <a:buClr>
                <a:schemeClr val="bg1">
                  <a:lumMod val="65000"/>
                </a:schemeClr>
              </a:buClr>
            </a:pPr>
            <a:endParaRPr lang="de-DE" altLang="de-DE" sz="20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839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A3C0D83-2F3E-4E13-A3A6-BB9D8DA1F332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11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altLang="de-DE" sz="2400" b="1" dirty="0"/>
              <a:t>Kontakt und Beratung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124744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None/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Schulberatung: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		Beratungszentrum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		Beratungslehrkräfte der verschiedenen Schularten</a:t>
            </a:r>
          </a:p>
          <a:p>
            <a:pPr>
              <a:buFont typeface="Wingdings" pitchFamily="2" charset="2"/>
              <a:buNone/>
            </a:pPr>
            <a:endParaRPr lang="de-DE" altLang="de-DE" sz="2000" dirty="0">
              <a:latin typeface="+mj-lt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Am Gymnasium München/Moosach:</a:t>
            </a:r>
          </a:p>
          <a:p>
            <a:pPr>
              <a:buFont typeface="Wingdings" pitchFamily="2" charset="2"/>
              <a:buNone/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		</a:t>
            </a:r>
            <a:r>
              <a:rPr lang="de-DE" altLang="de-DE" sz="2000" dirty="0" err="1">
                <a:latin typeface="+mj-lt"/>
                <a:cs typeface="Arial" panose="020B0604020202020204" pitchFamily="34" charset="0"/>
              </a:rPr>
              <a:t>OStRin</a:t>
            </a:r>
            <a:r>
              <a:rPr lang="de-DE" altLang="de-DE" sz="2000" dirty="0">
                <a:latin typeface="+mj-lt"/>
                <a:cs typeface="Arial" panose="020B0604020202020204" pitchFamily="34" charset="0"/>
              </a:rPr>
              <a:t> Katharina Hammer-Schneider</a:t>
            </a:r>
          </a:p>
          <a:p>
            <a:pPr>
              <a:buFont typeface="Wingdings" pitchFamily="2" charset="2"/>
              <a:buNone/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		Telefon:	</a:t>
            </a:r>
            <a:r>
              <a:rPr lang="de-DE" sz="2000">
                <a:latin typeface="+mj-lt"/>
                <a:cs typeface="Arial" panose="020B0604020202020204" pitchFamily="34" charset="0"/>
              </a:rPr>
              <a:t>089/233 83-100</a:t>
            </a:r>
            <a:r>
              <a:rPr lang="de-DE" sz="2000" dirty="0">
                <a:latin typeface="+mj-lt"/>
                <a:cs typeface="Arial" panose="020B0604020202020204" pitchFamily="34" charset="0"/>
              </a:rPr>
              <a:t/>
            </a:r>
            <a:br>
              <a:rPr lang="de-DE" sz="2000" dirty="0">
                <a:latin typeface="+mj-lt"/>
                <a:cs typeface="Arial" panose="020B0604020202020204" pitchFamily="34" charset="0"/>
              </a:rPr>
            </a:br>
            <a:r>
              <a:rPr lang="de-DE" sz="2000" dirty="0">
                <a:latin typeface="+mj-lt"/>
                <a:cs typeface="Arial" panose="020B0604020202020204" pitchFamily="34" charset="0"/>
              </a:rPr>
              <a:t>	Fax:	089/233 83130</a:t>
            </a:r>
          </a:p>
          <a:p>
            <a:pPr>
              <a:buFont typeface="Arial" panose="020B0604020202020204" pitchFamily="34" charset="0"/>
              <a:buNone/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		Mail: 	</a:t>
            </a:r>
            <a:r>
              <a:rPr lang="de-DE" altLang="de-DE" sz="2000" dirty="0">
                <a:latin typeface="+mj-lt"/>
                <a:cs typeface="Arial" panose="020B0604020202020204" pitchFamily="34" charset="0"/>
                <a:hlinkClick r:id="rId2"/>
              </a:rPr>
              <a:t>k.hammerschneider@muenchen.de</a:t>
            </a:r>
            <a:endParaRPr lang="de-DE" altLang="de-DE" sz="20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de-DE" altLang="de-DE" sz="20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Staatliche Schulberatungsstelle für München:</a:t>
            </a:r>
          </a:p>
          <a:p>
            <a:pPr>
              <a:lnSpc>
                <a:spcPct val="90000"/>
              </a:lnSpc>
              <a:buNone/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		http://www.schulberatung.bayern.de</a:t>
            </a:r>
          </a:p>
          <a:p>
            <a:pPr>
              <a:buFont typeface="Arial" panose="020B0604020202020204" pitchFamily="34" charset="0"/>
              <a:buNone/>
            </a:pPr>
            <a:endParaRPr lang="de-DE" altLang="de-DE" sz="2000" dirty="0">
              <a:latin typeface="+mj-lt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			</a:t>
            </a:r>
          </a:p>
        </p:txBody>
      </p:sp>
      <p:pic>
        <p:nvPicPr>
          <p:cNvPr id="3" name="Picture 17" descr="C:\Dokumente und Einstellungen\All Users\Dokumente\Eigene Bilder\img005.jpg">
            <a:extLst>
              <a:ext uri="{FF2B5EF4-FFF2-40B4-BE49-F238E27FC236}">
                <a16:creationId xmlns:a16="http://schemas.microsoft.com/office/drawing/2014/main" xmlns="" id="{9D57FA08-1902-415E-86EA-E45569357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526" y="4437112"/>
            <a:ext cx="2057400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8233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2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Bildungsziele des Gymnasiums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2000" dirty="0">
                <a:latin typeface="+mj-lt"/>
                <a:cs typeface="Arial" pitchFamily="34" charset="0"/>
              </a:rPr>
              <a:t>Das Gymnasium umfasst die Jahrgangsstufen 5 – 13 und zeichnet sich aus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itchFamily="34" charset="0"/>
              </a:rPr>
              <a:t>durch eine breite und vertiefte Allgemeinbildung,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itchFamily="34" charset="0"/>
              </a:rPr>
              <a:t>durch ein hohes Maß an Wissensvermittlung,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itchFamily="34" charset="0"/>
              </a:rPr>
              <a:t>durch Werteerziehung und kulturelle Bildung,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itchFamily="34" charset="0"/>
              </a:rPr>
              <a:t>durch Vermittlung von sozialen Kompetenzen </a:t>
            </a:r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2000" dirty="0">
                <a:latin typeface="+mj-lt"/>
                <a:cs typeface="Arial" pitchFamily="34" charset="0"/>
              </a:rPr>
              <a:t>und ermöglicht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itchFamily="34" charset="0"/>
              </a:rPr>
              <a:t>das Erkennen der Begabungen durch Vielfalt der Fächer.</a:t>
            </a:r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2000" dirty="0">
                <a:latin typeface="+mj-lt"/>
                <a:cs typeface="Arial" pitchFamily="34" charset="0"/>
              </a:rPr>
              <a:t>Ziel ist das Abitur: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2000" dirty="0">
                <a:latin typeface="+mj-lt"/>
                <a:cs typeface="Arial" pitchFamily="34" charset="0"/>
              </a:rPr>
              <a:t>Abitur = </a:t>
            </a:r>
            <a:r>
              <a:rPr lang="de-DE" altLang="de-DE" sz="2000" b="1" dirty="0">
                <a:latin typeface="+mj-lt"/>
                <a:cs typeface="Arial" panose="020B0604020202020204" pitchFamily="34" charset="0"/>
              </a:rPr>
              <a:t>allgemeine Hochschulreife</a:t>
            </a:r>
            <a:r>
              <a:rPr lang="de-DE" altLang="de-DE" sz="2000" dirty="0">
                <a:latin typeface="+mj-lt"/>
                <a:cs typeface="Arial" panose="020B0604020202020204" pitchFamily="34" charset="0"/>
              </a:rPr>
              <a:t>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d.h. </a:t>
            </a:r>
            <a:r>
              <a:rPr lang="de-DE" altLang="de-DE" sz="2000" b="1" dirty="0">
                <a:latin typeface="+mj-lt"/>
                <a:cs typeface="Arial" panose="020B0604020202020204" pitchFamily="34" charset="0"/>
              </a:rPr>
              <a:t>Berechtigung zum Studium an Universität und Hochschule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sowie </a:t>
            </a:r>
            <a:r>
              <a:rPr lang="de-DE" altLang="de-DE" sz="2000" b="1" dirty="0">
                <a:latin typeface="+mj-lt"/>
                <a:cs typeface="Arial" panose="020B0604020202020204" pitchFamily="34" charset="0"/>
              </a:rPr>
              <a:t>Befähigung zu einer beruflichen Ausbildung </a:t>
            </a:r>
            <a:r>
              <a:rPr lang="de-DE" altLang="de-DE" sz="2000" dirty="0">
                <a:latin typeface="+mj-lt"/>
                <a:cs typeface="Arial" panose="020B0604020202020204" pitchFamily="34" charset="0"/>
              </a:rPr>
              <a:t>außerhalb der Hochschule.</a:t>
            </a:r>
            <a:endParaRPr lang="de-DE" altLang="de-DE" sz="2200" u="sng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413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3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Bildungsvoraussetzungen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Clr>
                <a:srgbClr val="3333CC"/>
              </a:buClr>
              <a:buNone/>
              <a:defRPr/>
            </a:pPr>
            <a:r>
              <a:rPr lang="de-DE" sz="2000" dirty="0">
                <a:latin typeface="+mj-lt"/>
              </a:rPr>
              <a:t>Das Gymnasium ist der </a:t>
            </a:r>
            <a:r>
              <a:rPr lang="de-DE" sz="2000" b="1" dirty="0">
                <a:latin typeface="+mj-lt"/>
              </a:rPr>
              <a:t>anspruchsvollste Weg zum Abitur</a:t>
            </a:r>
            <a:r>
              <a:rPr lang="de-DE" sz="2000" dirty="0">
                <a:latin typeface="+mj-lt"/>
              </a:rPr>
              <a:t>.</a:t>
            </a:r>
          </a:p>
          <a:p>
            <a:pPr marL="0" indent="0">
              <a:buNone/>
              <a:defRPr/>
            </a:pPr>
            <a:r>
              <a:rPr lang="de-DE" sz="2000" dirty="0">
                <a:latin typeface="+mj-lt"/>
              </a:rPr>
              <a:t>Wer ihn gehen will, sollte:</a:t>
            </a:r>
          </a:p>
          <a:p>
            <a:pPr>
              <a:buClr>
                <a:schemeClr val="tx1"/>
              </a:buClr>
              <a:defRPr/>
            </a:pPr>
            <a:r>
              <a:rPr lang="de-DE" sz="2000" dirty="0">
                <a:latin typeface="+mj-lt"/>
              </a:rPr>
              <a:t>wissbegierig sein und Freude am Entdecken haben;</a:t>
            </a:r>
          </a:p>
          <a:p>
            <a:pPr>
              <a:buClr>
                <a:schemeClr val="tx1"/>
              </a:buClr>
              <a:defRPr/>
            </a:pPr>
            <a:r>
              <a:rPr lang="de-DE" sz="2000" dirty="0">
                <a:latin typeface="+mj-lt"/>
              </a:rPr>
              <a:t>sich gut konzentrieren und lange bei einer Sache bleiben können;</a:t>
            </a:r>
          </a:p>
          <a:p>
            <a:pPr>
              <a:buClr>
                <a:schemeClr val="tx1"/>
              </a:buClr>
              <a:defRPr/>
            </a:pPr>
            <a:r>
              <a:rPr lang="de-DE" sz="2000" dirty="0">
                <a:latin typeface="+mj-lt"/>
              </a:rPr>
              <a:t>sprachgewandt sein und gern verzwickte Aufgaben lösen;</a:t>
            </a:r>
          </a:p>
          <a:p>
            <a:pPr>
              <a:buClr>
                <a:schemeClr val="tx1"/>
              </a:buClr>
              <a:defRPr/>
            </a:pPr>
            <a:r>
              <a:rPr lang="de-DE" sz="2000" dirty="0">
                <a:latin typeface="+mj-lt"/>
              </a:rPr>
              <a:t>eifrig, rasch und effizient lernen;</a:t>
            </a:r>
          </a:p>
          <a:p>
            <a:pPr>
              <a:buClr>
                <a:schemeClr val="tx1"/>
              </a:buClr>
              <a:defRPr/>
            </a:pPr>
            <a:r>
              <a:rPr lang="de-DE" sz="2000" dirty="0">
                <a:latin typeface="+mj-lt"/>
              </a:rPr>
              <a:t>möglichst schon selbständig lernen;</a:t>
            </a:r>
          </a:p>
          <a:p>
            <a:pPr>
              <a:buClr>
                <a:schemeClr val="tx1"/>
              </a:buClr>
              <a:defRPr/>
            </a:pPr>
            <a:r>
              <a:rPr lang="de-DE" sz="2000" dirty="0">
                <a:latin typeface="+mj-lt"/>
              </a:rPr>
              <a:t>phantasievoll sein;</a:t>
            </a:r>
          </a:p>
          <a:p>
            <a:pPr>
              <a:buClr>
                <a:schemeClr val="tx1"/>
              </a:buClr>
              <a:defRPr/>
            </a:pPr>
            <a:r>
              <a:rPr lang="de-DE" sz="2000" dirty="0">
                <a:latin typeface="+mj-lt"/>
              </a:rPr>
              <a:t>über ein gutes Gedächtnis verfügen;</a:t>
            </a:r>
          </a:p>
          <a:p>
            <a:pPr>
              <a:buClr>
                <a:schemeClr val="tx1"/>
              </a:buClr>
              <a:defRPr/>
            </a:pPr>
            <a:r>
              <a:rPr lang="de-DE" sz="2000" dirty="0">
                <a:latin typeface="+mj-lt"/>
              </a:rPr>
              <a:t>gut organisiert sein.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de-DE" altLang="de-DE" sz="2200" u="sng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209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4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Bildungsangebot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endParaRPr lang="de-DE" altLang="de-DE" sz="2000" b="1" dirty="0">
              <a:latin typeface="+mj-lt"/>
              <a:cs typeface="Arial" panose="020B0604020202020204" pitchFamily="34" charset="0"/>
            </a:endParaRPr>
          </a:p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2000" b="1" dirty="0">
                <a:latin typeface="+mj-lt"/>
                <a:cs typeface="Arial" panose="020B0604020202020204" pitchFamily="34" charset="0"/>
              </a:rPr>
              <a:t>Kernfächer </a:t>
            </a:r>
            <a:r>
              <a:rPr lang="de-DE" altLang="de-DE" sz="2000" dirty="0">
                <a:latin typeface="+mj-lt"/>
                <a:cs typeface="Arial" panose="020B0604020202020204" pitchFamily="34" charset="0"/>
              </a:rPr>
              <a:t>an allen Gymnasien sind die Fächer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Deutsch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2 Fremdsprachen (1. FS ab </a:t>
            </a:r>
            <a:r>
              <a:rPr lang="de-DE" altLang="de-DE" sz="2000" dirty="0" err="1">
                <a:latin typeface="+mj-lt"/>
                <a:cs typeface="Arial" panose="020B0604020202020204" pitchFamily="34" charset="0"/>
              </a:rPr>
              <a:t>Jgst</a:t>
            </a:r>
            <a:r>
              <a:rPr lang="de-DE" altLang="de-DE" sz="2000" dirty="0">
                <a:latin typeface="+mj-lt"/>
                <a:cs typeface="Arial" panose="020B0604020202020204" pitchFamily="34" charset="0"/>
              </a:rPr>
              <a:t>. 5, 2. FS ab </a:t>
            </a:r>
            <a:r>
              <a:rPr lang="de-DE" altLang="de-DE" sz="2000" dirty="0" err="1">
                <a:latin typeface="+mj-lt"/>
                <a:cs typeface="Arial" panose="020B0604020202020204" pitchFamily="34" charset="0"/>
              </a:rPr>
              <a:t>Jgst</a:t>
            </a:r>
            <a:r>
              <a:rPr lang="de-DE" altLang="de-DE" sz="2000" dirty="0">
                <a:latin typeface="+mj-lt"/>
                <a:cs typeface="Arial" panose="020B0604020202020204" pitchFamily="34" charset="0"/>
              </a:rPr>
              <a:t>. 6, s. unten)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Mathematik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Physik (ab </a:t>
            </a:r>
            <a:r>
              <a:rPr lang="de-DE" altLang="de-DE" sz="2000" dirty="0" err="1">
                <a:latin typeface="+mj-lt"/>
                <a:cs typeface="Arial" panose="020B0604020202020204" pitchFamily="34" charset="0"/>
              </a:rPr>
              <a:t>Jgst</a:t>
            </a:r>
            <a:r>
              <a:rPr lang="de-DE" altLang="de-DE" sz="2000" dirty="0">
                <a:latin typeface="+mj-lt"/>
                <a:cs typeface="Arial" panose="020B0604020202020204" pitchFamily="34" charset="0"/>
              </a:rPr>
              <a:t>. 8)</a:t>
            </a:r>
          </a:p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2000" dirty="0">
                <a:cs typeface="Arial" panose="020B0604020202020204" pitchFamily="34" charset="0"/>
              </a:rPr>
              <a:t>Durch die </a:t>
            </a:r>
            <a:r>
              <a:rPr lang="de-DE" altLang="de-DE" sz="2000" b="1" dirty="0">
                <a:cs typeface="Arial" panose="020B0604020202020204" pitchFamily="34" charset="0"/>
              </a:rPr>
              <a:t>Wahl der Ausbildungsrichtung </a:t>
            </a:r>
            <a:r>
              <a:rPr lang="de-DE" altLang="de-DE" sz="2000" dirty="0">
                <a:cs typeface="Arial" panose="020B0604020202020204" pitchFamily="34" charset="0"/>
              </a:rPr>
              <a:t>werden Schwerpunkte gesetzt.</a:t>
            </a:r>
          </a:p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Je </a:t>
            </a:r>
            <a:r>
              <a:rPr lang="de-DE" altLang="de-DE" sz="2000" b="1" dirty="0">
                <a:latin typeface="+mj-lt"/>
                <a:cs typeface="Arial" panose="020B0604020202020204" pitchFamily="34" charset="0"/>
              </a:rPr>
              <a:t>nach Ausbildungsrichtung</a:t>
            </a:r>
            <a:r>
              <a:rPr lang="de-DE" altLang="de-DE" sz="2000" dirty="0">
                <a:latin typeface="+mj-lt"/>
                <a:cs typeface="Arial" panose="020B0604020202020204" pitchFamily="34" charset="0"/>
              </a:rPr>
              <a:t> ergibt sich dann als </a:t>
            </a:r>
            <a:r>
              <a:rPr lang="de-DE" altLang="de-DE" sz="2000" b="1" dirty="0">
                <a:latin typeface="+mj-lt"/>
                <a:cs typeface="Arial" panose="020B0604020202020204" pitchFamily="34" charset="0"/>
              </a:rPr>
              <a:t>weiteres Kernfach</a:t>
            </a:r>
            <a:r>
              <a:rPr lang="de-DE" altLang="de-DE" sz="2000" dirty="0">
                <a:latin typeface="+mj-lt"/>
                <a:cs typeface="Arial" panose="020B0604020202020204" pitchFamily="34" charset="0"/>
              </a:rPr>
              <a:t>: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cs typeface="Arial" panose="020B0604020202020204" pitchFamily="34" charset="0"/>
              </a:rPr>
              <a:t>Humanistisches G. (HG)</a:t>
            </a:r>
            <a:r>
              <a:rPr lang="de-DE" altLang="de-DE" sz="2000" dirty="0">
                <a:latin typeface="+mj-lt"/>
                <a:cs typeface="Arial" panose="020B0604020202020204" pitchFamily="34" charset="0"/>
              </a:rPr>
              <a:t>: Griechisch (Sprachenfolge meist L – E – </a:t>
            </a:r>
            <a:r>
              <a:rPr lang="de-DE" altLang="de-DE" sz="2000" dirty="0" err="1">
                <a:latin typeface="+mj-lt"/>
                <a:cs typeface="Arial" panose="020B0604020202020204" pitchFamily="34" charset="0"/>
              </a:rPr>
              <a:t>Gr</a:t>
            </a:r>
            <a:r>
              <a:rPr lang="de-DE" altLang="de-DE" sz="2000" dirty="0">
                <a:latin typeface="+mj-lt"/>
                <a:cs typeface="Arial" panose="020B0604020202020204" pitchFamily="34" charset="0"/>
              </a:rPr>
              <a:t>)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Sprachliches G. (SG): weitere Fremdsprache (z. B. E – L – </a:t>
            </a:r>
            <a:r>
              <a:rPr lang="de-DE" altLang="de-DE" sz="2000" dirty="0" err="1">
                <a:latin typeface="+mj-lt"/>
                <a:cs typeface="Arial" panose="020B0604020202020204" pitchFamily="34" charset="0"/>
              </a:rPr>
              <a:t>It</a:t>
            </a:r>
            <a:r>
              <a:rPr lang="de-DE" altLang="de-DE" sz="2000" dirty="0">
                <a:latin typeface="+mj-lt"/>
                <a:cs typeface="Arial" panose="020B0604020202020204" pitchFamily="34" charset="0"/>
              </a:rPr>
              <a:t>/</a:t>
            </a:r>
            <a:r>
              <a:rPr lang="de-DE" altLang="de-DE" sz="2000" dirty="0" err="1">
                <a:latin typeface="+mj-lt"/>
                <a:cs typeface="Arial" panose="020B0604020202020204" pitchFamily="34" charset="0"/>
              </a:rPr>
              <a:t>Sp</a:t>
            </a:r>
            <a:r>
              <a:rPr lang="de-DE" altLang="de-DE" sz="2000" dirty="0">
                <a:latin typeface="+mj-lt"/>
                <a:cs typeface="Arial" panose="020B0604020202020204" pitchFamily="34" charset="0"/>
              </a:rPr>
              <a:t>/F)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Naturwissenschaftlich-technologisches G. (NTG): Chemie (z. B. E – L/E – F)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Musisches G. (</a:t>
            </a:r>
            <a:r>
              <a:rPr lang="de-DE" altLang="de-DE" sz="2000" dirty="0" err="1">
                <a:latin typeface="+mj-lt"/>
                <a:cs typeface="Arial" panose="020B0604020202020204" pitchFamily="34" charset="0"/>
              </a:rPr>
              <a:t>MuG</a:t>
            </a:r>
            <a:r>
              <a:rPr lang="de-DE" altLang="de-DE" sz="2000" dirty="0">
                <a:latin typeface="+mj-lt"/>
                <a:cs typeface="Arial" panose="020B0604020202020204" pitchFamily="34" charset="0"/>
              </a:rPr>
              <a:t>): Musik (L – E/E – L)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Wirtschaftswissenschaftliches G. (WWG): Wirtschaft u. Recht (z.  B. E – F/L)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Sozialwissenschaftliches G. (SWG): Politik und Gesellschaft (z.  B. E – F/L)</a:t>
            </a:r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348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5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Bildungsangebot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8024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b="1" dirty="0"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2000" b="1" dirty="0">
                <a:latin typeface="+mj-lt"/>
                <a:cs typeface="Arial" panose="020B0604020202020204" pitchFamily="34" charset="0"/>
              </a:rPr>
              <a:t>Weitere Fächer an allen Gymnasien</a:t>
            </a:r>
          </a:p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D9391D86-D6F1-4A13-AC0B-3D86E7AFE8CC}"/>
              </a:ext>
            </a:extLst>
          </p:cNvPr>
          <p:cNvSpPr txBox="1">
            <a:spLocks noChangeArrowheads="1"/>
          </p:cNvSpPr>
          <p:nvPr/>
        </p:nvSpPr>
        <p:spPr>
          <a:xfrm>
            <a:off x="721804" y="1700808"/>
            <a:ext cx="7772400" cy="2809117"/>
          </a:xfrm>
          <a:prstGeom prst="rect">
            <a:avLst/>
          </a:prstGeom>
        </p:spPr>
        <p:txBody>
          <a:bodyPr numCol="2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Religion/Ethik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Informatik bzw. Wirtschaftsinformatik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Chemie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Biologie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Natur und Technik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Geschichte</a:t>
            </a:r>
          </a:p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anose="020B0604020202020204" pitchFamily="34" charset="0"/>
            </a:endParaRP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Politik und Gesellschaft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Geographie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Wirtschaft und Recht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Kunst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Musik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Sport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Intensivierungsstunden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207C9C55-A47A-498B-8E79-5AD52B45E1F4}"/>
              </a:ext>
            </a:extLst>
          </p:cNvPr>
          <p:cNvSpPr txBox="1"/>
          <p:nvPr/>
        </p:nvSpPr>
        <p:spPr>
          <a:xfrm>
            <a:off x="1233116" y="4449306"/>
            <a:ext cx="66777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Modul zur beruflichen Orientierung</a:t>
            </a:r>
          </a:p>
          <a:p>
            <a:pPr marL="285750" indent="-285750" algn="ctr"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Projekt-Seminar zur Studien- und Berufsorientierung</a:t>
            </a:r>
          </a:p>
        </p:txBody>
      </p:sp>
    </p:spTree>
    <p:extLst>
      <p:ext uri="{BB962C8B-B14F-4D97-AF65-F5344CB8AC3E}">
        <p14:creationId xmlns:p14="http://schemas.microsoft.com/office/powerpoint/2010/main" val="4009966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6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Übertrittsregelungen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de-DE" altLang="de-DE" sz="2000" dirty="0">
                <a:latin typeface="+mj-lt"/>
                <a:cs typeface="Arial" pitchFamily="34" charset="0"/>
              </a:rPr>
              <a:t>Ein Übertritt an das Gymnasium in Jahrgangsstufe 5 ist möglich</a:t>
            </a:r>
          </a:p>
          <a:p>
            <a:pPr>
              <a:lnSpc>
                <a:spcPct val="90000"/>
              </a:lnSpc>
            </a:pPr>
            <a:r>
              <a:rPr lang="de-DE" altLang="de-DE" sz="2000" dirty="0">
                <a:latin typeface="+mj-lt"/>
                <a:cs typeface="Arial" pitchFamily="34" charset="0"/>
              </a:rPr>
              <a:t>aus der Jahrgangsstufe 4 der Grundschule: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2000" dirty="0">
                <a:latin typeface="+mj-lt"/>
                <a:cs typeface="Arial" panose="020B0604020202020204" pitchFamily="34" charset="0"/>
                <a:sym typeface="Symbol" pitchFamily="18" charset="2"/>
              </a:rPr>
              <a:t>	 </a:t>
            </a:r>
            <a:r>
              <a:rPr lang="de-DE" altLang="de-DE" sz="2000" dirty="0">
                <a:latin typeface="+mj-lt"/>
                <a:cs typeface="Arial" panose="020B0604020202020204" pitchFamily="34" charset="0"/>
              </a:rPr>
              <a:t>D, M, HSU bis 2,33 	geeignet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2000" dirty="0">
                <a:latin typeface="+mj-lt"/>
                <a:cs typeface="Arial" panose="020B0604020202020204" pitchFamily="34" charset="0"/>
                <a:sym typeface="Symbol" pitchFamily="18" charset="2"/>
              </a:rPr>
              <a:t>	 </a:t>
            </a:r>
            <a:r>
              <a:rPr lang="de-DE" altLang="de-DE" sz="2000" dirty="0">
                <a:latin typeface="+mj-lt"/>
                <a:cs typeface="Arial" panose="020B0604020202020204" pitchFamily="34" charset="0"/>
              </a:rPr>
              <a:t>D, M, HSU  ab 2,66 	nach entsprechendem Ergebnis im 					Probeunterricht in D, M</a:t>
            </a:r>
          </a:p>
          <a:p>
            <a:pPr>
              <a:lnSpc>
                <a:spcPct val="90000"/>
              </a:lnSpc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aus der Jahrgangsstufe 5 der Mittelschule bei D, M bis 2,0	</a:t>
            </a:r>
          </a:p>
          <a:p>
            <a:pPr>
              <a:lnSpc>
                <a:spcPct val="90000"/>
              </a:lnSpc>
            </a:pPr>
            <a:r>
              <a:rPr lang="de-DE" altLang="de-DE" sz="2000" dirty="0">
                <a:latin typeface="+mj-lt"/>
                <a:cs typeface="Arial" panose="020B0604020202020204" pitchFamily="34" charset="0"/>
              </a:rPr>
              <a:t>aus der Jahrgangsstufe 5 der Realschule bei D, M bis 2,5</a:t>
            </a:r>
            <a:r>
              <a:rPr lang="de-DE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lnSpc>
                <a:spcPct val="90000"/>
              </a:lnSpc>
              <a:buNone/>
            </a:pPr>
            <a:endParaRPr lang="de-DE" altLang="de-DE" sz="2000" b="1" dirty="0">
              <a:latin typeface="+mj-lt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de-DE" altLang="de-DE" sz="2000" b="1" dirty="0">
                <a:latin typeface="+mj-lt"/>
                <a:cs typeface="Arial" panose="020B0604020202020204" pitchFamily="34" charset="0"/>
              </a:rPr>
              <a:t>Sonderfall</a:t>
            </a:r>
            <a:r>
              <a:rPr lang="de-DE" altLang="de-DE" sz="2000" dirty="0">
                <a:latin typeface="+mj-lt"/>
                <a:cs typeface="Arial" panose="020B0604020202020204" pitchFamily="34" charset="0"/>
              </a:rPr>
              <a:t> aus der Jahrgangsstufe 4 der Grundschule: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sz="2000" dirty="0">
                <a:latin typeface="+mj-lt"/>
              </a:rPr>
              <a:t>Für Schülerinnen und Schüler </a:t>
            </a:r>
          </a:p>
          <a:p>
            <a:pPr>
              <a:lnSpc>
                <a:spcPct val="90000"/>
              </a:lnSpc>
            </a:pPr>
            <a:r>
              <a:rPr lang="de-DE" sz="2000" dirty="0">
                <a:latin typeface="+mj-lt"/>
              </a:rPr>
              <a:t>mit nichtdeutscher Muttersprache, </a:t>
            </a:r>
          </a:p>
          <a:p>
            <a:pPr>
              <a:lnSpc>
                <a:spcPct val="90000"/>
              </a:lnSpc>
            </a:pPr>
            <a:r>
              <a:rPr lang="de-DE" sz="2000" dirty="0">
                <a:latin typeface="+mj-lt"/>
              </a:rPr>
              <a:t>die nicht bereits ab </a:t>
            </a:r>
            <a:r>
              <a:rPr lang="de-DE" sz="2000" dirty="0" err="1">
                <a:latin typeface="+mj-lt"/>
              </a:rPr>
              <a:t>Jgst</a:t>
            </a:r>
            <a:r>
              <a:rPr lang="de-DE" sz="2000" dirty="0">
                <a:latin typeface="+mj-lt"/>
              </a:rPr>
              <a:t>. 1 eine deutsche Grundschule besucht haben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sz="2000" dirty="0">
                <a:latin typeface="+mj-lt"/>
              </a:rPr>
              <a:t>kommt evtl. eine Sonderregelung in Betracht.</a:t>
            </a:r>
            <a:endParaRPr lang="de-DE" altLang="de-DE" sz="2200" u="sng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799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7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Der Probeunterricht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itchFamily="34" charset="0"/>
            </a:endParaRPr>
          </a:p>
          <a:p>
            <a:pPr marL="0" indent="0">
              <a:buNone/>
            </a:pPr>
            <a:r>
              <a:rPr lang="de-DE" altLang="de-DE" sz="2000" dirty="0">
                <a:latin typeface="+mj-lt"/>
                <a:cs typeface="Arial" pitchFamily="34" charset="0"/>
              </a:rPr>
              <a:t>Der Probeunterricht ist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sz="2000" dirty="0">
                <a:latin typeface="+mj-lt"/>
                <a:cs typeface="Arial" pitchFamily="34" charset="0"/>
              </a:rPr>
              <a:t>dreitägig,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sz="2000" dirty="0">
                <a:latin typeface="+mj-lt"/>
                <a:cs typeface="Arial" pitchFamily="34" charset="0"/>
              </a:rPr>
              <a:t>findet an der aufnehmenden Schule statt (evtl. in Zusammenarbeit mit einer Nachbarschule),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sz="2000" dirty="0">
                <a:latin typeface="+mj-lt"/>
                <a:cs typeface="Arial" pitchFamily="34" charset="0"/>
              </a:rPr>
              <a:t>beinhaltet schriftliche Arbeiten in Mathematik (2 Proben) und Deutsch (Aufsatz, Diktat, Sprachbetrachtung),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sz="2000" dirty="0">
                <a:latin typeface="+mj-lt"/>
                <a:cs typeface="Arial" pitchFamily="34" charset="0"/>
              </a:rPr>
              <a:t>beinhaltet mündliche Leistungen in Mathematik und Deutsch; hierbei geht es insbesondere auch um darum, wie wissbegierig ein Kind ist, ob es sich gut auf Neues einstellen kann, ob es ausdauernd bei einem Thema bleiben kann, …,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de-DE" altLang="de-DE" sz="2000" dirty="0">
                <a:latin typeface="+mj-lt"/>
                <a:cs typeface="Arial" pitchFamily="34" charset="0"/>
              </a:rPr>
              <a:t>ist bestanden bei mindestens Note 3 in einem Fach und Note 4  in dem anderen.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de-DE" sz="2000" dirty="0">
              <a:latin typeface="+mj-lt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</a:pPr>
            <a:r>
              <a:rPr lang="de-DE" sz="2000" dirty="0"/>
              <a:t>Die Eltern können sich für einen Übertritt ihres Kindes entscheiden, wenn im Probeunterricht in beiden Fächern jeweils die Note 4 erreicht wurde. </a:t>
            </a:r>
            <a:endParaRPr lang="de-DE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086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8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Übergang Gymnasium – Grundschule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itchFamily="34" charset="0"/>
            </a:endParaRPr>
          </a:p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de-DE" altLang="de-DE" sz="2000" dirty="0">
                <a:latin typeface="+mj-lt"/>
                <a:cs typeface="Arial" pitchFamily="34" charset="0"/>
              </a:rPr>
              <a:t>Beim Übergang in das Gymnasium erfahren die Kinder viele Umstellungen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itchFamily="34" charset="0"/>
              </a:rPr>
              <a:t>Neuer Schulweg, vielleicht auch mit dem ÖPNV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itchFamily="34" charset="0"/>
              </a:rPr>
              <a:t>Neue, oft deutlich größere Schule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itchFamily="34" charset="0"/>
              </a:rPr>
              <a:t>Neue Klassensituation: viele unbekannte Gesichter, neue Gruppendynamik, der Platz in der Klassengemeinschaft muss erst gefunden werden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itchFamily="34" charset="0"/>
              </a:rPr>
              <a:t>Neue Lehrersituation: viele verschiedene Lehrkräfte, Fachlehrkraftprinzip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itchFamily="34" charset="0"/>
              </a:rPr>
              <a:t>Neuer Unterrichtsstil: weniger Wiederholungen, weniger Zeit, Eigenständigkeit erwünscht, ausdauerndes Arbeiten erforderlich, Taktung nach Stundenplan, …</a:t>
            </a:r>
          </a:p>
        </p:txBody>
      </p:sp>
    </p:spTree>
    <p:extLst>
      <p:ext uri="{BB962C8B-B14F-4D97-AF65-F5344CB8AC3E}">
        <p14:creationId xmlns:p14="http://schemas.microsoft.com/office/powerpoint/2010/main" val="2408256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fld id="{3DFAD151-9584-4F10-B2AF-216D98539CA1}" type="datetime1">
              <a:rPr lang="de-DE" smtClean="0"/>
              <a:t>01.12.2021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5976664" cy="365125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215868"/>
                </a:solidFill>
                <a:latin typeface="+mn-lt"/>
                <a:ea typeface="Times New Roman"/>
                <a:cs typeface="Times New Roman"/>
              </a:rPr>
              <a:t>Staatliches Gymnasium München/Moosach •  Gerastraße 6  •  80993 München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1018800" cy="365125"/>
          </a:xfrm>
        </p:spPr>
        <p:txBody>
          <a:bodyPr/>
          <a:lstStyle/>
          <a:p>
            <a:fld id="{962E610A-9C63-4E7F-B30A-8AD07530C039}" type="slidenum">
              <a:rPr lang="de-DE" smtClean="0"/>
              <a:t>9</a:t>
            </a:fld>
            <a:endParaRPr lang="de-DE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7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altLang="de-DE" sz="2800" b="1" dirty="0"/>
              <a:t>Zusätzliche Hilfen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826368"/>
            <a:ext cx="8424936" cy="48348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chemeClr val="bg1">
                  <a:lumMod val="50000"/>
                </a:schemeClr>
              </a:buClr>
              <a:buNone/>
            </a:pPr>
            <a:endParaRPr lang="de-DE" altLang="de-DE" sz="2000" dirty="0">
              <a:latin typeface="+mj-lt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 sz="2000" dirty="0">
                <a:latin typeface="+mj-lt"/>
                <a:cs typeface="Arial" pitchFamily="34" charset="0"/>
              </a:rPr>
              <a:t>Um die Umstellung zu erleichtern, gibt es seitens der Gymnasien viele Ansätze: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itchFamily="34" charset="0"/>
              </a:rPr>
              <a:t>Austausch mit Lehrkräften der Grundschule und gegenseitige Hospitationen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itchFamily="34" charset="0"/>
              </a:rPr>
              <a:t>Lehrerteams, um die Kinder und die Klassensituation besser im Blick zu haben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itchFamily="34" charset="0"/>
              </a:rPr>
              <a:t>„Lernen lernen“-Angebote, um die Kinder zu unterstützen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itchFamily="34" charset="0"/>
              </a:rPr>
              <a:t>Pädagogische Maßnahmen zum sozialen Lernen, um z. B. in der neuen Gruppe den Platz zu finden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itchFamily="34" charset="0"/>
              </a:rPr>
              <a:t>Intensivierungsstunden, in denen zusätzlich geübt wird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itchFamily="34" charset="0"/>
              </a:rPr>
              <a:t>Tutorenprogramme, um sich im neuen Umfeld zu Recht zu finden und Ansprechpartner*innen und der älteren Schüler*innen zu haben</a:t>
            </a:r>
          </a:p>
          <a:p>
            <a:pPr>
              <a:lnSpc>
                <a:spcPct val="90000"/>
              </a:lnSpc>
              <a:buClr>
                <a:schemeClr val="bg1">
                  <a:lumMod val="50000"/>
                </a:schemeClr>
              </a:buClr>
            </a:pPr>
            <a:r>
              <a:rPr lang="de-DE" altLang="de-DE" sz="2000" dirty="0">
                <a:latin typeface="+mj-lt"/>
                <a:cs typeface="Arial" pitchFamily="34" charset="0"/>
              </a:rPr>
              <a:t>…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de-DE" altLang="de-DE" sz="2200" u="sng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37810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918</Words>
  <Application>Microsoft Office PowerPoint</Application>
  <PresentationFormat>Bildschirmpräsentation (4:3)</PresentationFormat>
  <Paragraphs>182</Paragraphs>
  <Slides>11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PowerPoint-Präsentation</vt:lpstr>
      <vt:lpstr>Bildungsziele des Gymnasiums</vt:lpstr>
      <vt:lpstr>Bildungsvoraussetzungen</vt:lpstr>
      <vt:lpstr>Bildungsangebot</vt:lpstr>
      <vt:lpstr>Bildungsangebot</vt:lpstr>
      <vt:lpstr>Übertrittsregelungen</vt:lpstr>
      <vt:lpstr>Der Probeunterricht</vt:lpstr>
      <vt:lpstr>Übergang Gymnasium – Grundschule</vt:lpstr>
      <vt:lpstr>Zusätzliche Hilfen</vt:lpstr>
      <vt:lpstr>Termine und weitere Infos</vt:lpstr>
      <vt:lpstr>Kontakt und Beratung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Arbeit Katharina</dc:creator>
  <cp:lastModifiedBy>Hewlett-Packard Company</cp:lastModifiedBy>
  <cp:revision>85</cp:revision>
  <cp:lastPrinted>2021-10-20T09:26:08Z</cp:lastPrinted>
  <dcterms:created xsi:type="dcterms:W3CDTF">2016-11-12T21:04:25Z</dcterms:created>
  <dcterms:modified xsi:type="dcterms:W3CDTF">2021-12-01T16:47:50Z</dcterms:modified>
</cp:coreProperties>
</file>