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79" r:id="rId2"/>
    <p:sldId id="319" r:id="rId3"/>
    <p:sldId id="318" r:id="rId4"/>
    <p:sldId id="293" r:id="rId5"/>
    <p:sldId id="294" r:id="rId6"/>
    <p:sldId id="296" r:id="rId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9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110" d="100"/>
          <a:sy n="110" d="100"/>
        </p:scale>
        <p:origin x="-20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7EEA3-C0FF-42D8-A678-D4B20C0CC282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4673-774A-4787-88B2-1525E4C3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69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421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84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4F4E-248B-4130-B522-EFD79861445A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Informationen zum Übertritt an das Gymnasium</a:t>
            </a:r>
          </a:p>
        </p:txBody>
      </p:sp>
    </p:spTree>
    <p:extLst>
      <p:ext uri="{BB962C8B-B14F-4D97-AF65-F5344CB8AC3E}">
        <p14:creationId xmlns:p14="http://schemas.microsoft.com/office/powerpoint/2010/main" val="26380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91E-7D56-4EB9-8863-01C2AE5FD1F4}" type="datetime1">
              <a:rPr lang="de-DE" smtClean="0"/>
              <a:t>01.12.2021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305105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11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5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889B-6831-4EE6-B5CF-FE65F269F49A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6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Informationen zum Übertritt an das Gymnasium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73F72-3933-4019-93B4-DE3AD51C20F7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101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6" t="25219" r="24361" b="21962"/>
          <a:stretch/>
        </p:blipFill>
        <p:spPr>
          <a:xfrm>
            <a:off x="7308304" y="281996"/>
            <a:ext cx="1387011" cy="616450"/>
          </a:xfrm>
          <a:prstGeom prst="rect">
            <a:avLst/>
          </a:prstGeom>
        </p:spPr>
      </p:pic>
      <p:sp>
        <p:nvSpPr>
          <p:cNvPr id="8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3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-muenchen.de/profil/wir-ueber-uns/fachbereiche/fachbereich-bildungsberatung/bereich-beratung-schule-beruf-weiterbildung/informationssammlu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82496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endParaRPr lang="de-DE" altLang="de-DE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5590"/>
            <a:ext cx="8424936" cy="52565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5400" b="1" dirty="0"/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5400" b="1" dirty="0"/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5400" b="1" dirty="0"/>
              <a:t>Das Gymnasium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4000" b="1" dirty="0">
                <a:latin typeface="+mj-lt"/>
                <a:cs typeface="Arial" panose="020B0604020202020204" pitchFamily="34" charset="0"/>
              </a:rPr>
              <a:t>Informationen zum Übertritt</a:t>
            </a:r>
            <a:endParaRPr lang="de-DE" altLang="de-DE" sz="4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3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82496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400" b="1" dirty="0"/>
              <a:t>Das Gymnasium: Bildungsziele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5590"/>
            <a:ext cx="8424936" cy="52565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dirty="0">
                <a:latin typeface="+mj-lt"/>
                <a:cs typeface="Arial" pitchFamily="34" charset="0"/>
              </a:rPr>
              <a:t>Das Gymnasium umfasst die Jahrgangsstufen 5 – 13 und zeichnet sich aus durch eine breite und vertiefte Allgemeinbildung und durch ein hohes Maß an Wissensvermittlung und ermöglicht das Erkennen der Begabungen durch Vielfalt der Fächer.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18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dirty="0">
                <a:latin typeface="+mj-lt"/>
                <a:cs typeface="Arial" pitchFamily="34" charset="0"/>
              </a:rPr>
              <a:t>Ziel ist das Abitur, die </a:t>
            </a: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allgemeine Hochschulreife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, d.h. </a:t>
            </a: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Berechtigung zum Studium an Universität und Hochschule 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sowie </a:t>
            </a: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Befähigung zu einer beruflichen Ausbildung 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außerhalb der Hochschule.</a:t>
            </a:r>
          </a:p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endParaRPr lang="de-DE" sz="1800" dirty="0">
              <a:latin typeface="+mj-lt"/>
            </a:endParaRPr>
          </a:p>
          <a:p>
            <a:pPr marL="0" indent="0">
              <a:spcBef>
                <a:spcPts val="0"/>
              </a:spcBef>
              <a:buClr>
                <a:srgbClr val="3333CC"/>
              </a:buClr>
              <a:buNone/>
              <a:defRPr/>
            </a:pPr>
            <a:r>
              <a:rPr lang="de-DE" sz="1800" dirty="0">
                <a:latin typeface="+mj-lt"/>
              </a:rPr>
              <a:t>Das Gymnasium ist der </a:t>
            </a:r>
            <a:r>
              <a:rPr lang="de-DE" sz="1800" b="1" dirty="0">
                <a:latin typeface="+mj-lt"/>
              </a:rPr>
              <a:t>anspruchsvollste Weg zum Abitur</a:t>
            </a:r>
            <a:r>
              <a:rPr lang="de-DE" sz="1800" dirty="0">
                <a:latin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de-DE" sz="1800" dirty="0">
                <a:latin typeface="+mj-lt"/>
              </a:rPr>
              <a:t>Wer ihn gehen will, sollte: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wissbegierig sein und Freude am Entdecken haben;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sich gut konzentrieren und lange bei einer Sache bleiben können;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sprachgewandt sein und gern verzwickte Aufgaben lösen;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eifrig, rasch und effizient lernen;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möglichst schon selbständig lernen und gut organisiert sein und</a:t>
            </a:r>
          </a:p>
          <a:p>
            <a:pPr>
              <a:spcBef>
                <a:spcPts val="0"/>
              </a:spcBef>
              <a:buClr>
                <a:schemeClr val="tx1"/>
              </a:buClr>
              <a:defRPr/>
            </a:pPr>
            <a:r>
              <a:rPr lang="de-DE" sz="1800" dirty="0">
                <a:latin typeface="+mj-lt"/>
              </a:rPr>
              <a:t>über ein gutes Gedächtnis verfügen.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8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D7CC4D84-DA41-4AAE-A920-A4EE8E35E6D7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77113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Das Gymnasium: 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25590"/>
            <a:ext cx="7772400" cy="51125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Kernfächer 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an allen Gymnasien sind die Fächer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Deutsch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2 Fremdsprachen (1. FS ab </a:t>
            </a:r>
            <a:r>
              <a:rPr lang="de-DE" altLang="de-DE" sz="18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. 5, 2. FS ab </a:t>
            </a:r>
            <a:r>
              <a:rPr lang="de-DE" altLang="de-DE" sz="18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. 6)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Mathematik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Physik (ab </a:t>
            </a:r>
            <a:r>
              <a:rPr lang="de-DE" altLang="de-DE" sz="18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. 8)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Durch die </a:t>
            </a:r>
            <a:r>
              <a:rPr lang="de-DE" altLang="de-DE" sz="1800" b="1" dirty="0">
                <a:cs typeface="Arial" panose="020B0604020202020204" pitchFamily="34" charset="0"/>
              </a:rPr>
              <a:t>Wahl der Ausbildungsrichtung </a:t>
            </a:r>
            <a:r>
              <a:rPr lang="de-DE" altLang="de-DE" sz="1800" dirty="0">
                <a:cs typeface="Arial" panose="020B0604020202020204" pitchFamily="34" charset="0"/>
              </a:rPr>
              <a:t>werden Schwerpunkte gesetzt.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Je </a:t>
            </a: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nach Ausbildungsrichtung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 ergibt sich dann als </a:t>
            </a: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weiteres Kernfach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cs typeface="Arial" panose="020B0604020202020204" pitchFamily="34" charset="0"/>
              </a:rPr>
              <a:t>Humanistisches G. (HG)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: Griechisch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Sprachliches G. (SG): weitere Fremdsprache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Naturwissenschaftlich-technologisches G. (NTG): Chemie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Musisches G. (</a:t>
            </a:r>
            <a:r>
              <a:rPr lang="de-DE" altLang="de-DE" sz="1800" dirty="0" err="1">
                <a:latin typeface="+mj-lt"/>
                <a:cs typeface="Arial" panose="020B0604020202020204" pitchFamily="34" charset="0"/>
              </a:rPr>
              <a:t>MuG</a:t>
            </a:r>
            <a:r>
              <a:rPr lang="de-DE" altLang="de-DE" sz="1800" dirty="0">
                <a:latin typeface="+mj-lt"/>
                <a:cs typeface="Arial" panose="020B0604020202020204" pitchFamily="34" charset="0"/>
              </a:rPr>
              <a:t>): Musik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Wirtschaftswissenschaftliches G. (WWG): Wirtschaft und Recht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Sozialwissenschaftliches G. (SWG): Politik und Gesellschaft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1800" dirty="0">
              <a:latin typeface="+mj-lt"/>
              <a:cs typeface="Arial" panose="020B0604020202020204" pitchFamily="34" charset="0"/>
            </a:endParaRP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de-DE" altLang="de-DE" sz="2800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77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1C1A3EF-2A11-49F9-83C1-B09A73FB62C9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71450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Das Gymnasium: Der Probeunterricht</a:t>
            </a:r>
          </a:p>
        </p:txBody>
      </p:sp>
      <p:sp>
        <p:nvSpPr>
          <p:cNvPr id="7" name="Rechteck 6"/>
          <p:cNvSpPr/>
          <p:nvPr/>
        </p:nvSpPr>
        <p:spPr>
          <a:xfrm flipH="1">
            <a:off x="683568" y="852787"/>
            <a:ext cx="7848872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dirty="0">
                <a:latin typeface="+mj-lt"/>
                <a:cs typeface="Arial" panose="020B0604020202020204" pitchFamily="34" charset="0"/>
              </a:rPr>
              <a:t>Der Probeunterricht ist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dreitägig,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findet an der aufnehmenden Schule statt (evtl. in Zusammenarbeit mit einer Nachbarschule),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beinhaltet schriftliche Arbeiten in Mathematik (2 Proben) und Deutsch (Aufsatz, Diktat, Sprachbetrachtung),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beinhaltet mündliche Leistungen in Mathematik und Deutsch; hierbei geht es insbesondere auch um darum, wie wissbegierig ein Kind ist, ob es sich gut auf Neues einstellen kann, ob es ausdauernd bei einem Thema bleiben kann, …,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dirty="0">
                <a:latin typeface="+mj-lt"/>
                <a:cs typeface="Arial" panose="020B0604020202020204" pitchFamily="34" charset="0"/>
              </a:rPr>
              <a:t>ist bestanden bei mindestens Note 3 in einem Fach und Note 4  in dem anderen.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de-DE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</a:pPr>
            <a:r>
              <a:rPr lang="de-DE" dirty="0"/>
              <a:t>Die Eltern können sich für einen Übertritt ihres Kindes entscheiden, wenn im Probeunterricht in beiden Fächern jeweils die Note 4 erreicht wurde. 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8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C2AE2DE2-9FA3-40C5-B153-D7998ADBA459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74394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Übergang Grundschule - Gymnasium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20086"/>
            <a:ext cx="7772400" cy="52565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Beim Übergang in das Gymnasium erfahren die Kinder viele Umstellungen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Neuer Schulweg, vielleicht auch mit dem ÖPNV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Neue, oft deutlich größere Schule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Neue Klassensituation: viele unbekannte Gesichter, neue Gruppendynamik, der Platz in der Klassengemeinschaft muss erst gefunden werden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Neue Lehrersituation: viele verschiedene Lehrkräfte, Fachlehrkraftprinzip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Neuer Unterrichtsstil: weniger Wiederholungen, weniger Zeit, ausdauerndes Arbeiten erforderlich, Taktung nach Stundenplan,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Um die Umstellung zu erleichtern, gibt es seitens der Schule viele Ansätze: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Austausch mit Lehrkräften der Grundschule und gegenseitige Hospitationen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Lehrerteams, um die Kinder und die Klassensituation besser im Blick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Pädagogische Maßnahmen zum sozialen Lernen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1800" dirty="0">
                <a:latin typeface="+mj-lt"/>
                <a:cs typeface="Arial" panose="020B0604020202020204" pitchFamily="34" charset="0"/>
              </a:rPr>
              <a:t>Tutorenprogramme, um sich im neuen Umfeld zu Recht zu finden und Ansprechpartner*innen und der älteren Schüler*innen zu haben</a:t>
            </a:r>
          </a:p>
          <a:p>
            <a:pPr>
              <a:buClr>
                <a:schemeClr val="bg1">
                  <a:lumMod val="50000"/>
                </a:schemeClr>
              </a:buClr>
            </a:pPr>
            <a:endParaRPr lang="de-DE" altLang="de-DE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8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4E417EBF-F553-461A-8B25-9A91B165D909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371412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Wichtige Termine und Informationen</a:t>
            </a:r>
            <a:endParaRPr lang="de-DE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820086"/>
            <a:ext cx="7772400" cy="484178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Informationen über einzelne Schulen: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1600" dirty="0">
                <a:latin typeface="+mj-lt"/>
                <a:cs typeface="Arial" panose="020B0604020202020204" pitchFamily="34" charset="0"/>
              </a:rPr>
              <a:t>über die Homepages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1600" dirty="0">
                <a:latin typeface="+mj-lt"/>
                <a:cs typeface="Arial" panose="020B0604020202020204" pitchFamily="34" charset="0"/>
              </a:rPr>
              <a:t>unter </a:t>
            </a:r>
            <a:r>
              <a:rPr lang="de-DE" altLang="de-DE" sz="1600" dirty="0">
                <a:latin typeface="+mj-lt"/>
                <a:cs typeface="Arial" panose="020B0604020202020204" pitchFamily="34" charset="0"/>
                <a:hlinkClick r:id="rId3"/>
              </a:rPr>
              <a:t>https://www.pi-muenchen.de/profil/wir-ueber-uns/fachbereiche/fachbereich-bildungsberatung/bereich-beratung-schule-beruf-weiterbildung/informationssammlung/</a:t>
            </a:r>
            <a:endParaRPr lang="de-DE" altLang="de-DE" sz="16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Anmeldung:	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1600" dirty="0">
                <a:cs typeface="Arial" panose="020B0604020202020204" pitchFamily="34" charset="0"/>
              </a:rPr>
              <a:t>Infoabend Gymnasium München/</a:t>
            </a:r>
            <a:r>
              <a:rPr lang="de-DE" altLang="de-DE" sz="1600" dirty="0" err="1">
                <a:cs typeface="Arial" panose="020B0604020202020204" pitchFamily="34" charset="0"/>
              </a:rPr>
              <a:t>Moosach</a:t>
            </a:r>
            <a:r>
              <a:rPr lang="de-DE" altLang="de-DE" sz="1600" dirty="0"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1600" dirty="0">
                <a:cs typeface="Arial" panose="020B0604020202020204" pitchFamily="34" charset="0"/>
              </a:rPr>
              <a:t>	15.02., 19 Uhr (Stand Oktober 2021)</a:t>
            </a:r>
          </a:p>
          <a:p>
            <a:pPr>
              <a:lnSpc>
                <a:spcPct val="90000"/>
              </a:lnSpc>
            </a:pPr>
            <a:r>
              <a:rPr lang="de-DE" altLang="de-DE" sz="1600" dirty="0">
                <a:latin typeface="+mj-lt"/>
                <a:cs typeface="Arial" panose="020B0604020202020204" pitchFamily="34" charset="0"/>
              </a:rPr>
              <a:t>Haupttermin Dienstag, 10.05.2022 (Stand Oktober 2021)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1600" dirty="0">
                <a:latin typeface="+mj-lt"/>
                <a:cs typeface="Arial" panose="020B0604020202020204" pitchFamily="34" charset="0"/>
              </a:rPr>
              <a:t>Genaue Zeiten und weitere Informationen zu den Modalitäten finden Sie zu gegebener Zeit auf den Homepages.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1600" dirty="0">
                <a:latin typeface="+mj-lt"/>
                <a:cs typeface="Arial" panose="020B0604020202020204" pitchFamily="34" charset="0"/>
              </a:rPr>
              <a:t>Welche Unterlagen notwendig sind, entnehmen Sie bitte ebenfalls der Homepage.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Probeunterricht: 	</a:t>
            </a:r>
            <a:r>
              <a:rPr lang="de-DE" altLang="de-DE" sz="1600" dirty="0">
                <a:latin typeface="+mj-lt"/>
                <a:cs typeface="Arial" panose="020B0604020202020204" pitchFamily="34" charset="0"/>
              </a:rPr>
              <a:t>17.5./18.5./19.5.2022 (Stand Oktober 2021)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Schulberatung:	</a:t>
            </a:r>
            <a:r>
              <a:rPr lang="de-DE" altLang="de-DE" sz="1600" dirty="0">
                <a:latin typeface="+mj-lt"/>
                <a:cs typeface="Arial" panose="020B0604020202020204" pitchFamily="34" charset="0"/>
              </a:rPr>
              <a:t>Beratungszentren/Beratungslehrkräfte der Schularten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Schulberatung am Gymnasium München/Moosach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</a:t>
            </a:r>
            <a:r>
              <a:rPr lang="de-DE" altLang="de-DE" sz="1600" dirty="0" err="1">
                <a:latin typeface="+mj-lt"/>
                <a:cs typeface="Arial" panose="020B0604020202020204" pitchFamily="34" charset="0"/>
              </a:rPr>
              <a:t>OStRin</a:t>
            </a:r>
            <a:r>
              <a:rPr lang="de-DE" altLang="de-DE" sz="1600" dirty="0">
                <a:latin typeface="+mj-lt"/>
                <a:cs typeface="Arial" panose="020B0604020202020204" pitchFamily="34" charset="0"/>
              </a:rPr>
              <a:t> Katharina Hammer-Schneider, Telefon: </a:t>
            </a:r>
            <a:r>
              <a:rPr lang="de-DE" sz="1600">
                <a:latin typeface="+mj-lt"/>
                <a:cs typeface="Arial" panose="020B0604020202020204" pitchFamily="34" charset="0"/>
              </a:rPr>
              <a:t>089/233 83-100</a:t>
            </a:r>
            <a:r>
              <a:rPr lang="de-DE" sz="1600" dirty="0">
                <a:latin typeface="+mj-lt"/>
                <a:cs typeface="Arial" panose="020B0604020202020204" pitchFamily="34" charset="0"/>
              </a:rPr>
              <a:t/>
            </a:r>
            <a:br>
              <a:rPr lang="de-DE" sz="1600" dirty="0">
                <a:latin typeface="+mj-lt"/>
                <a:cs typeface="Arial" panose="020B0604020202020204" pitchFamily="34" charset="0"/>
              </a:rPr>
            </a:br>
            <a:r>
              <a:rPr lang="de-DE" altLang="de-DE" sz="1600" dirty="0">
                <a:latin typeface="+mj-lt"/>
                <a:cs typeface="Arial" panose="020B0604020202020204" pitchFamily="34" charset="0"/>
              </a:rPr>
              <a:t>Mail:	k.hammerschneider@muenchen.de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1800" b="1" dirty="0">
                <a:latin typeface="+mj-lt"/>
                <a:cs typeface="Arial" panose="020B0604020202020204" pitchFamily="34" charset="0"/>
              </a:rPr>
              <a:t>Staatliche Schulberatungsstelle 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</a:t>
            </a:r>
            <a:r>
              <a:rPr lang="de-DE" altLang="de-DE" sz="1600" dirty="0">
                <a:latin typeface="+mj-lt"/>
                <a:cs typeface="Arial" panose="020B0604020202020204" pitchFamily="34" charset="0"/>
              </a:rPr>
              <a:t>http://www.schulberatung.bayern.de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7" descr="C:\Dokumente und Einstellungen\All Users\Dokumente\Eigene Bilder\img005.jpg">
            <a:extLst>
              <a:ext uri="{FF2B5EF4-FFF2-40B4-BE49-F238E27FC236}">
                <a16:creationId xmlns:a16="http://schemas.microsoft.com/office/drawing/2014/main" xmlns="" id="{31931FFA-DEC3-4AFB-902F-F80D66882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905" y="4176631"/>
            <a:ext cx="124929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12820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Bildschirmpräsentation (4:3)</PresentationFormat>
  <Paragraphs>94</Paragraphs>
  <Slides>6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Das Gymnasium: Bildungsziele</vt:lpstr>
      <vt:lpstr>Das Gymnasium: Bildungsangebot</vt:lpstr>
      <vt:lpstr>Das Gymnasium: Der Probeunterricht</vt:lpstr>
      <vt:lpstr>Übergang Grundschule - Gymnasium</vt:lpstr>
      <vt:lpstr>Wichtige Termine und Informationen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Arbeit Katharina</dc:creator>
  <cp:lastModifiedBy>Hewlett-Packard Company</cp:lastModifiedBy>
  <cp:revision>91</cp:revision>
  <cp:lastPrinted>2016-11-28T07:37:35Z</cp:lastPrinted>
  <dcterms:created xsi:type="dcterms:W3CDTF">2016-11-12T21:04:25Z</dcterms:created>
  <dcterms:modified xsi:type="dcterms:W3CDTF">2021-12-01T16:53:32Z</dcterms:modified>
</cp:coreProperties>
</file>